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9" r:id="rId2"/>
    <p:sldId id="263" r:id="rId3"/>
    <p:sldId id="261" r:id="rId4"/>
    <p:sldId id="262" r:id="rId5"/>
    <p:sldId id="264" r:id="rId6"/>
    <p:sldId id="260" r:id="rId7"/>
    <p:sldId id="265" r:id="rId8"/>
    <p:sldId id="266" r:id="rId9"/>
    <p:sldId id="276" r:id="rId10"/>
    <p:sldId id="267" r:id="rId11"/>
    <p:sldId id="268" r:id="rId12"/>
    <p:sldId id="269" r:id="rId13"/>
    <p:sldId id="270" r:id="rId14"/>
    <p:sldId id="272" r:id="rId15"/>
    <p:sldId id="274" r:id="rId16"/>
    <p:sldId id="275" r:id="rId1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74FF6F"/>
    <a:srgbClr val="7D74FF"/>
    <a:srgbClr val="FF530C"/>
    <a:srgbClr val="E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Mastertextformat bearbeiten</a:t>
            </a:r>
          </a:p>
          <a:p>
            <a:pPr lvl="1"/>
            <a:r>
              <a:rPr lang="fr-FR" noProof="0" smtClean="0"/>
              <a:t>Zweite Ebene</a:t>
            </a:r>
          </a:p>
          <a:p>
            <a:pPr lvl="2"/>
            <a:r>
              <a:rPr lang="fr-FR" noProof="0" smtClean="0"/>
              <a:t>Dritte Ebene</a:t>
            </a:r>
          </a:p>
          <a:p>
            <a:pPr lvl="3"/>
            <a:r>
              <a:rPr lang="fr-FR" noProof="0" smtClean="0"/>
              <a:t>Vierte Ebene</a:t>
            </a:r>
          </a:p>
          <a:p>
            <a:pPr lvl="4"/>
            <a:r>
              <a:rPr lang="fr-FR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BD0523-B78F-4F49-B849-EC2817B304D8}" type="slidenum">
              <a:rPr lang="fr-FR" altLang="de-DE"/>
              <a:pPr/>
              <a:t>‹Nr.›</a:t>
            </a:fld>
            <a:endParaRPr lang="fr-FR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CD6DB8D-E56C-4535-B6C2-C49A623D07D6}" type="slidenum">
              <a:rPr lang="fr-FR" altLang="de-DE" sz="1200"/>
              <a:pPr/>
              <a:t>1</a:t>
            </a:fld>
            <a:endParaRPr lang="fr-FR" altLang="de-DE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618B9C0-FD64-454A-AF18-CA997DDBFBB0}" type="slidenum">
              <a:rPr lang="fr-FR" altLang="de-DE" sz="1200"/>
              <a:pPr/>
              <a:t>11</a:t>
            </a:fld>
            <a:endParaRPr lang="fr-FR" altLang="de-DE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02DCE42-C8F5-4281-9D6D-152C79AEF78F}" type="slidenum">
              <a:rPr lang="fr-FR" altLang="de-DE" sz="1200"/>
              <a:pPr/>
              <a:t>12</a:t>
            </a:fld>
            <a:endParaRPr lang="fr-FR" altLang="de-DE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8A4079-0E56-4774-9400-220AAAAEC6B4}" type="slidenum">
              <a:rPr lang="fr-FR" altLang="de-DE" sz="1200"/>
              <a:pPr/>
              <a:t>13</a:t>
            </a:fld>
            <a:endParaRPr lang="fr-FR" altLang="de-DE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66043CE-DD81-477A-9192-8F4148386C56}" type="slidenum">
              <a:rPr lang="fr-FR" altLang="de-DE" sz="1200"/>
              <a:pPr/>
              <a:t>14</a:t>
            </a:fld>
            <a:endParaRPr lang="fr-FR" altLang="de-DE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BCBA85D-EBA2-42AC-B27B-4DC818A66B23}" type="slidenum">
              <a:rPr lang="fr-FR" altLang="de-DE" sz="1200"/>
              <a:pPr/>
              <a:t>15</a:t>
            </a:fld>
            <a:endParaRPr lang="fr-FR" altLang="de-DE" sz="120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B8C3EA-51BC-4D47-BB4E-3CD197EB96A1}" type="slidenum">
              <a:rPr lang="fr-FR" altLang="de-DE" sz="1200"/>
              <a:pPr/>
              <a:t>16</a:t>
            </a:fld>
            <a:endParaRPr lang="fr-FR" altLang="de-DE" sz="12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30551D-FD05-4647-A751-79CF3C81260B}" type="slidenum">
              <a:rPr lang="fr-FR" altLang="de-DE" sz="1200"/>
              <a:pPr/>
              <a:t>2</a:t>
            </a:fld>
            <a:endParaRPr lang="fr-FR" altLang="de-DE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B55386-0FA9-4E09-9764-3D3A04695132}" type="slidenum">
              <a:rPr lang="fr-FR" altLang="de-DE" sz="1200"/>
              <a:pPr/>
              <a:t>3</a:t>
            </a:fld>
            <a:endParaRPr lang="fr-FR" altLang="de-DE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FB79297-5A56-4A90-8D40-3656059EAA4D}" type="slidenum">
              <a:rPr lang="fr-FR" altLang="de-DE" sz="1200"/>
              <a:pPr/>
              <a:t>4</a:t>
            </a:fld>
            <a:endParaRPr lang="fr-FR" altLang="de-DE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8E5CC2A-9BF8-4A4B-9B39-258EF406B025}" type="slidenum">
              <a:rPr lang="fr-FR" altLang="de-DE" sz="1200"/>
              <a:pPr/>
              <a:t>5</a:t>
            </a:fld>
            <a:endParaRPr lang="fr-FR" altLang="de-DE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8476846-9AA8-44BC-85DF-FF4FD334A820}" type="slidenum">
              <a:rPr lang="fr-FR" altLang="de-DE" sz="1200"/>
              <a:pPr/>
              <a:t>6</a:t>
            </a:fld>
            <a:endParaRPr lang="fr-FR" altLang="de-DE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B784E1A-DDFB-4898-977F-2B30CB67081F}" type="slidenum">
              <a:rPr lang="fr-FR" altLang="de-DE" sz="1200"/>
              <a:pPr/>
              <a:t>7</a:t>
            </a:fld>
            <a:endParaRPr lang="fr-FR" altLang="de-DE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B062AA7-14CD-426C-96F9-CF977067F3CF}" type="slidenum">
              <a:rPr lang="fr-FR" altLang="de-DE" sz="1200"/>
              <a:pPr/>
              <a:t>8</a:t>
            </a:fld>
            <a:endParaRPr lang="fr-FR" altLang="de-DE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4FFF2DA-C283-4FD4-8E69-671FD567165C}" type="slidenum">
              <a:rPr lang="fr-FR" altLang="de-DE" sz="1200"/>
              <a:pPr/>
              <a:t>10</a:t>
            </a:fld>
            <a:endParaRPr lang="fr-FR" altLang="de-DE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AF22-7A58-4E59-909F-0E363B9AF9E1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CE18E-F4C0-482D-B2C7-42B6BCFEA0DF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4282202606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AC541-DBFA-4DE4-B2D4-BE6B61C14A6C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4ECFA-1B85-4068-BF4D-1017EFF40735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2383203439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FCB90-D7B8-4F48-9949-A80870D4181D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B7BBC-A57E-4631-AF56-18598C2EE312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4156795774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00D1E-2F81-4D86-85F4-1DA76AFDC4A4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DD9C7-0583-4465-8755-A45BB3EAE606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608172760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C4121-1590-49FD-93B3-0C21BBF2FDF5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1F86A-C364-4872-A93E-5C08D3E5D2F7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2861459125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6E613-6744-4AD4-8FB5-2CD04E891831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EEE62-88E6-49B9-9F5B-BF302970D371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2994509764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E1E2-67F3-43B3-A9D6-070931FE67E6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DF0A2-7AB9-401E-8825-C48CF930F0CA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2734745691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BBA8-3738-4CE6-A26B-D1DEB50FD8DD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005DC-CF77-4C44-8EB9-809A884D301B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2863805792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330D5-885F-4E8A-9C9B-9DC5FAA56422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45870-9000-4F5C-A916-59A5242321C8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2980324617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CC663-ACB4-4037-A49E-FC6019F60A22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BD64-E2B4-429B-8428-E51FBA164AC5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1707496661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5D00-C35F-47E7-9960-7F6E25A82CF0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6CCF2-FBB5-47AD-BF0A-1C3209AA7287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2110816264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685800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smtClean="0"/>
              <a:t>Mastertextformat bearbeiten</a:t>
            </a:r>
          </a:p>
          <a:p>
            <a:pPr lvl="1"/>
            <a:r>
              <a:rPr lang="fr-FR" altLang="de-DE" smtClean="0"/>
              <a:t>Zweite Ebene</a:t>
            </a:r>
          </a:p>
          <a:p>
            <a:pPr lvl="2"/>
            <a:r>
              <a:rPr lang="fr-FR" altLang="de-DE" smtClean="0"/>
              <a:t>Dritte Ebene</a:t>
            </a:r>
          </a:p>
          <a:p>
            <a:pPr lvl="3"/>
            <a:r>
              <a:rPr lang="fr-FR" altLang="de-DE" smtClean="0"/>
              <a:t>Vierte Ebene</a:t>
            </a:r>
          </a:p>
          <a:p>
            <a:pPr lvl="4"/>
            <a:r>
              <a:rPr lang="fr-FR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1939D491-701B-4871-A10D-EC5631ACD378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E4DB9A0-1D5B-4AF4-9066-5292B207BAC6}" type="slidenum">
              <a:rPr lang="fr-FR" altLang="de-DE"/>
              <a:pPr/>
              <a:t>‹Nr.›</a:t>
            </a:fld>
            <a:endParaRPr lang="fr-FR" altLang="de-DE" sz="140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57200" y="762000"/>
            <a:ext cx="990600" cy="6858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CH" altLang="de-DE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685800" y="1219200"/>
            <a:ext cx="990600" cy="6096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de-CH">
              <a:latin typeface="Arial" charset="0"/>
              <a:ea typeface="ＭＳ Ｐゴシック" pitchFamily="48" charset="-128"/>
            </a:endParaRPr>
          </a:p>
        </p:txBody>
      </p:sp>
      <p:sp>
        <p:nvSpPr>
          <p:cNvPr id="1033" name="AutoShape 9"/>
          <p:cNvSpPr>
            <a:spLocks noChangeArrowheads="1"/>
          </p:cNvSpPr>
          <p:nvPr userDrawn="1"/>
        </p:nvSpPr>
        <p:spPr bwMode="auto">
          <a:xfrm flipH="1" flipV="1">
            <a:off x="0" y="1143000"/>
            <a:ext cx="762000" cy="609600"/>
          </a:xfrm>
          <a:prstGeom prst="rtTriangle">
            <a:avLst/>
          </a:prstGeom>
          <a:gradFill rotWithShape="0">
            <a:gsLst>
              <a:gs pos="0">
                <a:srgbClr val="FFFFFF"/>
              </a:gs>
              <a:gs pos="100000">
                <a:srgbClr val="E0334B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CH" altLang="de-DE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flipV="1">
            <a:off x="914400" y="533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pic>
        <p:nvPicPr>
          <p:cNvPr id="1035" name="Picture 11" descr="LogoSBBKCSFP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05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304800" y="1524000"/>
            <a:ext cx="8839200" cy="36513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06F194-B561-4A5E-B8C0-23426C93614E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20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20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3DF004C-52B2-445E-9A79-BC1E322715E7}" type="slidenum">
              <a:rPr lang="fr-FR" altLang="de-DE" sz="1000"/>
              <a:pPr/>
              <a:t>1</a:t>
            </a:fld>
            <a:endParaRPr lang="fr-FR" altLang="de-DE" sz="140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124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de-DE" smtClean="0"/>
              <a:t>	Formation des formateurs actifs dans les entreprises formatrices</a:t>
            </a:r>
          </a:p>
          <a:p>
            <a:pPr eaLnBrk="1" hangingPunct="1">
              <a:buFontTx/>
              <a:buNone/>
            </a:pPr>
            <a:r>
              <a:rPr lang="fr-FR" altLang="de-DE" smtClean="0"/>
              <a:t>	</a:t>
            </a:r>
            <a:r>
              <a:rPr lang="fr-FR" altLang="de-DE" i="1" smtClean="0"/>
              <a:t>Rapport et plan d’étude</a:t>
            </a:r>
          </a:p>
          <a:p>
            <a:pPr eaLnBrk="1" hangingPunct="1">
              <a:buFontTx/>
              <a:buNone/>
            </a:pPr>
            <a:endParaRPr lang="fr-FR" altLang="de-DE" i="1" smtClean="0"/>
          </a:p>
          <a:p>
            <a:pPr eaLnBrk="1" hangingPunct="1">
              <a:buFontTx/>
              <a:buNone/>
            </a:pPr>
            <a:r>
              <a:rPr lang="fr-FR" altLang="de-DE" sz="1600" i="1" smtClean="0"/>
              <a:t>Exposé de Peter Knutti lors de l’assemblée générale de la CSFP le 11 mai 07</a:t>
            </a:r>
            <a:endParaRPr lang="fr-FR" altLang="de-DE" sz="160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3E715BB-E5FA-4668-8980-D2B4817ACCEA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630E3D-A19B-40CC-A823-173A101DD5A6}" type="slidenum">
              <a:rPr lang="fr-FR" altLang="de-DE" sz="1000"/>
              <a:pPr/>
              <a:t>10</a:t>
            </a:fld>
            <a:endParaRPr lang="fr-FR" altLang="de-DE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096000" cy="762000"/>
          </a:xfrm>
        </p:spPr>
        <p:txBody>
          <a:bodyPr/>
          <a:lstStyle/>
          <a:p>
            <a:pPr eaLnBrk="1" hangingPunct="1"/>
            <a:r>
              <a:rPr lang="fr-FR" altLang="de-DE" smtClean="0"/>
              <a:t>5. Procédures de qualification</a:t>
            </a:r>
          </a:p>
        </p:txBody>
      </p:sp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5843588" cy="455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16B275-68CA-4592-BFC2-E5C5470DA957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122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B9042D7-94E3-4133-B2BB-23FBCB994EB0}" type="slidenum">
              <a:rPr lang="fr-FR" altLang="de-DE" sz="1000"/>
              <a:pPr/>
              <a:t>11</a:t>
            </a:fld>
            <a:endParaRPr lang="fr-FR" altLang="de-DE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019800" cy="762000"/>
          </a:xfrm>
        </p:spPr>
        <p:txBody>
          <a:bodyPr/>
          <a:lstStyle/>
          <a:p>
            <a:pPr eaLnBrk="1" hangingPunct="1"/>
            <a:r>
              <a:rPr lang="fr-FR" altLang="de-DE" smtClean="0"/>
              <a:t>5. Procédures de qualification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048000"/>
          </a:xfrm>
        </p:spPr>
        <p:txBody>
          <a:bodyPr/>
          <a:lstStyle/>
          <a:p>
            <a:pPr marL="609600" indent="-609600" eaLnBrk="1" hangingPunct="1"/>
            <a:r>
              <a:rPr lang="fr-FR" altLang="de-DE" sz="2800" smtClean="0"/>
              <a:t>Exigences pour le/la candidat-e</a:t>
            </a:r>
          </a:p>
          <a:p>
            <a:pPr marL="609600" indent="-609600" eaLnBrk="1" hangingPunct="1"/>
            <a:r>
              <a:rPr lang="fr-FR" altLang="de-DE" sz="2800" smtClean="0"/>
              <a:t>Préparation à la procédure de qualification</a:t>
            </a:r>
          </a:p>
          <a:p>
            <a:pPr marL="609600" indent="-609600" eaLnBrk="1" hangingPunct="1"/>
            <a:r>
              <a:rPr lang="fr-FR" altLang="de-DE" sz="2800" smtClean="0"/>
              <a:t>Procédure de qualification</a:t>
            </a:r>
          </a:p>
          <a:p>
            <a:pPr marL="609600" indent="-609600" eaLnBrk="1" hangingPunct="1"/>
            <a:r>
              <a:rPr lang="fr-FR" altLang="de-DE" sz="2800" smtClean="0"/>
              <a:t>Personnes interrompant la formation</a:t>
            </a:r>
            <a:endParaRPr lang="fr-FR" altLang="de-DE" b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1C90CE-5FB2-4AD8-B11A-D46FAA004C5F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00FE27-8C82-4ECB-A463-95B6E13E9CC3}" type="slidenum">
              <a:rPr lang="fr-FR" altLang="de-DE" sz="1000"/>
              <a:pPr/>
              <a:t>12</a:t>
            </a:fld>
            <a:endParaRPr lang="fr-FR" altLang="de-DE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6. Guide de certification</a:t>
            </a: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905000"/>
            <a:ext cx="5340350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2BECDFD-65AF-470B-B666-BA6916490C16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1433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1434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87615D3-E4C1-4215-AAA0-35C77555ED66}" type="slidenum">
              <a:rPr lang="fr-FR" altLang="de-DE" sz="1000"/>
              <a:pPr/>
              <a:t>13</a:t>
            </a:fld>
            <a:endParaRPr lang="fr-FR" altLang="de-DE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019800" cy="762000"/>
          </a:xfrm>
        </p:spPr>
        <p:txBody>
          <a:bodyPr/>
          <a:lstStyle/>
          <a:p>
            <a:pPr eaLnBrk="1" hangingPunct="1"/>
            <a:r>
              <a:rPr lang="fr-FR" altLang="de-DE" smtClean="0"/>
              <a:t>6. Guide de certification</a:t>
            </a:r>
          </a:p>
        </p:txBody>
      </p:sp>
      <p:graphicFrame>
        <p:nvGraphicFramePr>
          <p:cNvPr id="68638" name="Group 30"/>
          <p:cNvGraphicFramePr>
            <a:graphicFrameLocks noGrp="1"/>
          </p:cNvGraphicFramePr>
          <p:nvPr/>
        </p:nvGraphicFramePr>
        <p:xfrm>
          <a:off x="609600" y="2743200"/>
          <a:ext cx="8077200" cy="2106613"/>
        </p:xfrm>
        <a:graphic>
          <a:graphicData uri="http://schemas.openxmlformats.org/drawingml/2006/table">
            <a:tbl>
              <a:tblPr/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Indicateurs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Directives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Annexes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1. Les critères déterminant le profil recherché sont connus.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48" charset="-128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Documenter 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48" charset="-128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Liste de critères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6" name="Rectangle 31"/>
          <p:cNvSpPr>
            <a:spLocks noChangeArrowheads="1"/>
          </p:cNvSpPr>
          <p:nvPr/>
        </p:nvSpPr>
        <p:spPr bwMode="auto">
          <a:xfrm>
            <a:off x="609600" y="50355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3600" b="1"/>
              <a:t>…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85E251-8653-474F-A9B7-AC799BC6BC3E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1536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1536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385662F-5237-4FE5-ADA5-A99EB48ADBA4}" type="slidenum">
              <a:rPr lang="fr-FR" altLang="de-DE" sz="1000"/>
              <a:pPr/>
              <a:t>14</a:t>
            </a:fld>
            <a:endParaRPr lang="fr-FR" altLang="de-DE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7. Guide pour les </a:t>
            </a:r>
            <a:br>
              <a:rPr lang="fr-FR" altLang="de-DE" smtClean="0"/>
            </a:br>
            <a:r>
              <a:rPr lang="fr-FR" altLang="de-DE" smtClean="0"/>
              <a:t>    responsables de cours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1295400"/>
          </a:xfrm>
        </p:spPr>
        <p:txBody>
          <a:bodyPr/>
          <a:lstStyle/>
          <a:p>
            <a:pPr eaLnBrk="1" hangingPunct="1"/>
            <a:r>
              <a:rPr lang="fr-FR" altLang="de-DE" smtClean="0"/>
              <a:t>Internet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EA8FBC9-D19F-48A6-AF18-FA6FD25527E6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1638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1638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D40EFE-6BAE-4BF5-98ED-CCCCA18180FC}" type="slidenum">
              <a:rPr lang="fr-FR" altLang="de-DE" sz="1000"/>
              <a:pPr/>
              <a:t>15</a:t>
            </a:fld>
            <a:endParaRPr lang="fr-FR" altLang="de-DE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8. Groupe de travail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fr-FR" altLang="de-DE" sz="2000" b="0" dirty="0" smtClean="0"/>
              <a:t>Peter Knutti</a:t>
            </a:r>
            <a:r>
              <a:rPr lang="fr-FR" altLang="de-DE" sz="2000" b="0" dirty="0" smtClean="0"/>
              <a:t>, CSFO</a:t>
            </a:r>
            <a:endParaRPr lang="fr-FR" altLang="de-DE" sz="2000" b="0" dirty="0" smtClean="0"/>
          </a:p>
          <a:p>
            <a:pPr lvl="2" eaLnBrk="1" hangingPunct="1">
              <a:lnSpc>
                <a:spcPct val="90000"/>
              </a:lnSpc>
            </a:pPr>
            <a:r>
              <a:rPr lang="fr-FR" altLang="de-DE" sz="2000" b="0" dirty="0" smtClean="0"/>
              <a:t>Jean-Daniel </a:t>
            </a:r>
            <a:r>
              <a:rPr lang="fr-FR" altLang="de-DE" sz="2000" b="0" dirty="0" err="1" smtClean="0"/>
              <a:t>Zufferey</a:t>
            </a:r>
            <a:r>
              <a:rPr lang="fr-FR" altLang="de-DE" sz="2000" b="0" dirty="0" smtClean="0"/>
              <a:t>,  CSFP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de-DE" sz="2000" b="0" dirty="0" smtClean="0"/>
              <a:t>Werner </a:t>
            </a:r>
            <a:r>
              <a:rPr lang="fr-FR" altLang="de-DE" sz="2000" b="0" dirty="0" err="1" smtClean="0"/>
              <a:t>Aemisegger</a:t>
            </a:r>
            <a:r>
              <a:rPr lang="fr-FR" altLang="de-DE" sz="2000" b="0" dirty="0" smtClean="0"/>
              <a:t>, SG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de-DE" sz="2000" b="0" dirty="0" smtClean="0"/>
              <a:t>Andrea </a:t>
            </a:r>
            <a:r>
              <a:rPr lang="fr-FR" altLang="de-DE" sz="2000" b="0" dirty="0" err="1" smtClean="0"/>
              <a:t>Grawehr</a:t>
            </a:r>
            <a:r>
              <a:rPr lang="fr-FR" altLang="de-DE" sz="2000" b="0" dirty="0" smtClean="0"/>
              <a:t>, OW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de-DE" sz="2000" b="0" dirty="0" smtClean="0"/>
              <a:t>Agathe Mai, BS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de-DE" sz="2000" b="0" dirty="0" smtClean="0"/>
              <a:t>Jean-Pierre Paillard, GE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de-DE" sz="2000" b="0" dirty="0" smtClean="0"/>
              <a:t>Walter </a:t>
            </a:r>
            <a:r>
              <a:rPr lang="fr-FR" altLang="de-DE" sz="2000" b="0" dirty="0" err="1" smtClean="0"/>
              <a:t>Seghizzi</a:t>
            </a:r>
            <a:r>
              <a:rPr lang="fr-FR" altLang="de-DE" sz="2000" b="0" dirty="0" smtClean="0"/>
              <a:t>, TI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de-DE" sz="2000" b="0" dirty="0" smtClean="0"/>
              <a:t>Joachim Wolff / Hans-Jürg Schilling, ZH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de-DE" sz="2000" b="0" i="1" dirty="0" smtClean="0"/>
              <a:t>Collaboration </a:t>
            </a:r>
            <a:r>
              <a:rPr lang="de-DE" altLang="de-DE" sz="2000" b="0" i="1" dirty="0" smtClean="0"/>
              <a:t>: A. </a:t>
            </a:r>
            <a:r>
              <a:rPr lang="de-DE" altLang="de-DE" sz="2000" b="0" i="1" dirty="0" err="1" smtClean="0"/>
              <a:t>Schubiger</a:t>
            </a:r>
            <a:r>
              <a:rPr lang="de-DE" altLang="de-DE" sz="2000" b="0" i="1" dirty="0" smtClean="0"/>
              <a:t> (ZBW SG),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fr-FR" altLang="de-DE" sz="2000" b="0" i="1" dirty="0" smtClean="0"/>
              <a:t>	Maurice </a:t>
            </a:r>
            <a:r>
              <a:rPr lang="fr-FR" altLang="de-DE" sz="2000" b="0" i="1" dirty="0" err="1" smtClean="0"/>
              <a:t>Dirren</a:t>
            </a:r>
            <a:r>
              <a:rPr lang="fr-FR" altLang="de-DE" sz="2000" b="0" i="1" dirty="0" smtClean="0"/>
              <a:t> (ISPFP)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fr-FR" altLang="de-DE" sz="2000" b="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FB8296E-6773-4F1C-8DC4-F6A49682FAAB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34A04A9-5588-487C-A2BE-A6D38D870467}" type="slidenum">
              <a:rPr lang="fr-FR" altLang="de-DE" sz="1000"/>
              <a:pPr/>
              <a:t>16</a:t>
            </a:fld>
            <a:endParaRPr lang="fr-FR" altLang="de-DE" sz="140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09900"/>
            <a:ext cx="77724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de-DE" smtClean="0"/>
              <a:t>	Je vous remercie de votre attention.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0C49E40-DEEA-4ECD-A109-573395D7627B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307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307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33C2164-4F65-4BB2-9CAE-B997CB05C962}" type="slidenum">
              <a:rPr lang="fr-FR" altLang="de-DE" sz="1000"/>
              <a:pPr/>
              <a:t>2</a:t>
            </a:fld>
            <a:endParaRPr lang="fr-FR" altLang="de-DE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Plan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038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400" smtClean="0"/>
              <a:t>Introduction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400" smtClean="0"/>
              <a:t>Bases légales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400" smtClean="0"/>
              <a:t>Terminologie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400" smtClean="0"/>
              <a:t>Plan d’études pour les cours pour formateurs en entreprises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400" smtClean="0"/>
              <a:t>Procédures de qualification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400" smtClean="0"/>
              <a:t>Guide de certification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400" smtClean="0"/>
              <a:t>Guide pour les responsables de cours (projet)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400" smtClean="0"/>
              <a:t>Mandat  et composition du groupe de travail</a:t>
            </a:r>
            <a:endParaRPr lang="fr-FR" altLang="de-DE" sz="2800" smtClean="0"/>
          </a:p>
          <a:p>
            <a:pPr marL="533400" indent="-533400" eaLnBrk="1" hangingPunct="1">
              <a:lnSpc>
                <a:spcPct val="90000"/>
              </a:lnSpc>
            </a:pPr>
            <a:endParaRPr lang="fr-FR" altLang="de-DE" sz="280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D34C779-08E6-45DB-B17A-EB9C78EFE746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409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41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C04B22B-A159-4449-9C97-2EB4CA019BFC}" type="slidenum">
              <a:rPr lang="fr-FR" altLang="de-DE" sz="1000"/>
              <a:pPr/>
              <a:t>3</a:t>
            </a:fld>
            <a:endParaRPr lang="fr-FR" altLang="de-DE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1. Introduction</a:t>
            </a:r>
          </a:p>
        </p:txBody>
      </p:sp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5614988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34997E-7B08-46D6-B08E-803A1049AC6B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512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51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AA43F1D-3C81-41A7-B578-CD61E4E3C8D2}" type="slidenum">
              <a:rPr lang="fr-FR" altLang="de-DE" sz="1000"/>
              <a:pPr/>
              <a:t>4</a:t>
            </a:fld>
            <a:endParaRPr lang="fr-FR" altLang="de-DE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1. Introduction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038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altLang="de-DE" sz="2000" smtClean="0"/>
              <a:t>Les 8 principes ayant conduit la réflexion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altLang="de-DE" sz="20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000" smtClean="0"/>
              <a:t>Formateurs = 40 h de cours ou 100 h de formation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000" smtClean="0"/>
              <a:t>Expérience professionnelle nécessaire à l’autorisation de former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000" smtClean="0"/>
              <a:t>Grand nombre de demandes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000" smtClean="0"/>
              <a:t>Expérience de formateur nécessaire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000" smtClean="0"/>
              <a:t>Cantons responsables de la reconnaissance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000" smtClean="0"/>
              <a:t>Mise en valeur des formateurs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000" smtClean="0"/>
              <a:t>Perméabilité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FR" altLang="de-DE" sz="2000" smtClean="0"/>
              <a:t>Délégation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F02C411-C84A-450B-A96D-788B1F941048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B6BDC50-9008-4ACA-854A-E81129D06861}" type="slidenum">
              <a:rPr lang="fr-FR" altLang="de-DE" sz="1000"/>
              <a:pPr/>
              <a:t>5</a:t>
            </a:fld>
            <a:endParaRPr lang="fr-FR" altLang="de-DE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2. Bases légales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038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fr-FR" altLang="de-DE" sz="2800" smtClean="0"/>
              <a:t>Loi sur la formation professionnelle (LFPr)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fr-FR" altLang="de-DE" sz="2800" smtClean="0"/>
              <a:t>Ordonnance sur la formation professionnelle (OFPr)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fr-FR" altLang="de-DE" sz="2800" smtClean="0"/>
              <a:t>Plans d’études cadres pour les responsables de la formation professionnelle</a:t>
            </a:r>
            <a:endParaRPr lang="fr-FR" altLang="de-DE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D8DE33E-A515-4646-AFF5-EBFDDAC3E9E6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71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061383E-C518-4782-ACA3-D12DA3323C23}" type="slidenum">
              <a:rPr lang="fr-FR" altLang="de-DE" sz="1000"/>
              <a:pPr/>
              <a:t>6</a:t>
            </a:fld>
            <a:endParaRPr lang="fr-FR" altLang="de-DE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3. Terminologie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038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fr-FR" altLang="de-DE" sz="2400" smtClean="0"/>
              <a:t>Cours de base pour formateurs/formatrices </a:t>
            </a:r>
          </a:p>
          <a:p>
            <a:pPr marL="609600" indent="-609600" eaLnBrk="1" hangingPunct="1">
              <a:buFontTx/>
              <a:buNone/>
            </a:pPr>
            <a:r>
              <a:rPr lang="fr-FR" altLang="de-DE" sz="2400" smtClean="0"/>
              <a:t>	en entreprise – avec attestation cantonale – </a:t>
            </a:r>
          </a:p>
          <a:p>
            <a:pPr marL="609600" indent="-609600" eaLnBrk="1" hangingPunct="1">
              <a:buFontTx/>
              <a:buNone/>
            </a:pPr>
            <a:r>
              <a:rPr lang="fr-FR" altLang="de-DE" sz="2400" smtClean="0"/>
              <a:t>	40 heures (AFE)</a:t>
            </a:r>
            <a:endParaRPr lang="fr-FR" altLang="de-DE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fr-FR" altLang="de-DE" sz="2400" smtClean="0"/>
              <a:t>Formation de formateurs/formatrices en entreprise avec diplôme fédéral – équivalent à 100 heures de formation (DFE)</a:t>
            </a:r>
            <a:endParaRPr lang="fr-FR" altLang="de-DE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fr-FR" altLang="de-DE" sz="2400" smtClean="0"/>
              <a:t>Plan de formation (concrétisation du plan cadre pour AFE)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fr-FR" altLang="de-DE" sz="2400" smtClean="0"/>
              <a:t>Guide de certification pour le diplôme fédéral</a:t>
            </a:r>
            <a:endParaRPr lang="fr-FR" altLang="de-DE" b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CBCAF34-B379-45BF-A218-B05C694DF879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FEE90DF-F8CB-4732-9DF2-FB1CDDDA3D4D}" type="slidenum">
              <a:rPr lang="fr-FR" altLang="de-DE" sz="1000"/>
              <a:pPr/>
              <a:t>7</a:t>
            </a:fld>
            <a:endParaRPr lang="fr-FR" altLang="de-DE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5943600" cy="762000"/>
          </a:xfrm>
        </p:spPr>
        <p:txBody>
          <a:bodyPr/>
          <a:lstStyle/>
          <a:p>
            <a:pPr eaLnBrk="1" hangingPunct="1"/>
            <a:r>
              <a:rPr lang="fr-FR" altLang="de-DE" smtClean="0"/>
              <a:t>4. Plan d’études pour le 	  </a:t>
            </a:r>
            <a:br>
              <a:rPr lang="fr-FR" altLang="de-DE" smtClean="0"/>
            </a:br>
            <a:r>
              <a:rPr lang="fr-FR" altLang="de-DE" smtClean="0"/>
              <a:t>    cours de 40 heures</a:t>
            </a: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80772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CF3116-E6E4-4217-AE37-D38AED3FE86D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92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AACEB80-E66B-433E-AD2F-CF9AC1F12004}" type="slidenum">
              <a:rPr lang="fr-FR" altLang="de-DE" sz="1000"/>
              <a:pPr/>
              <a:t>8</a:t>
            </a:fld>
            <a:endParaRPr lang="fr-FR" altLang="de-DE" sz="1400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20925"/>
            <a:ext cx="86868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7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248400" cy="762000"/>
          </a:xfrm>
          <a:noFill/>
        </p:spPr>
        <p:txBody>
          <a:bodyPr/>
          <a:lstStyle/>
          <a:p>
            <a:pPr eaLnBrk="1" hangingPunct="1"/>
            <a:r>
              <a:rPr lang="fr-FR" altLang="de-DE" smtClean="0"/>
              <a:t>4. Plan d’études pour le 	  </a:t>
            </a:r>
            <a:br>
              <a:rPr lang="fr-FR" altLang="de-DE" smtClean="0"/>
            </a:br>
            <a:r>
              <a:rPr lang="fr-FR" altLang="de-DE" smtClean="0"/>
              <a:t>    cours de 40 heures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6362660-D764-449D-B02C-0DF7B6507A51}" type="datetime1">
              <a:rPr lang="fr-FR" altLang="de-DE" sz="1000"/>
              <a:pPr/>
              <a:t>21/05/2019</a:t>
            </a:fld>
            <a:endParaRPr lang="fr-FR" altLang="de-DE" sz="1400"/>
          </a:p>
        </p:txBody>
      </p:sp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/>
              <a:t>Jean-Daniel Zufferey / Peter Knutti</a:t>
            </a:r>
            <a:endParaRPr lang="fr-FR" altLang="de-DE" sz="1400"/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3596DE-0381-448F-ADE7-F6811690FDF0}" type="slidenum">
              <a:rPr lang="fr-FR" altLang="de-DE" sz="1000"/>
              <a:pPr/>
              <a:t>9</a:t>
            </a:fld>
            <a:endParaRPr lang="fr-FR" altLang="de-DE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z="2800" smtClean="0"/>
              <a:t>4. Plan d’études pour le 	  </a:t>
            </a:r>
            <a:br>
              <a:rPr lang="fr-FR" altLang="de-DE" sz="2800" smtClean="0"/>
            </a:br>
            <a:r>
              <a:rPr lang="fr-FR" altLang="de-DE" sz="2800" smtClean="0"/>
              <a:t>    cours de 40 heures</a:t>
            </a:r>
            <a:endParaRPr lang="de-DE" altLang="de-DE" sz="280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altLang="de-DE" sz="2800" smtClean="0"/>
              <a:t>A remplacer: </a:t>
            </a:r>
          </a:p>
          <a:p>
            <a:pPr eaLnBrk="1" hangingPunct="1"/>
            <a:r>
              <a:rPr lang="de-CH" altLang="de-DE" sz="2800" smtClean="0"/>
              <a:t>Ordonnance de l‘OFIAMT du 15.10.80 sur les cours de formation pour maîtres d‘apprentissage</a:t>
            </a:r>
          </a:p>
          <a:p>
            <a:pPr eaLnBrk="1" hangingPunct="1"/>
            <a:r>
              <a:rPr lang="de-CH" altLang="de-DE" sz="2800" smtClean="0"/>
              <a:t>Note - page 5 dans le PEC du 1 mai 06:</a:t>
            </a:r>
            <a:br>
              <a:rPr lang="de-CH" altLang="de-DE" sz="2800" smtClean="0"/>
            </a:br>
            <a:r>
              <a:rPr lang="de-CH" altLang="de-DE" sz="1800" b="0" smtClean="0"/>
              <a:t>Les 40 heures de cours toujours prévues à l’art. 44, al. 2, OFPr dans le cadre de la formation des maîtres d’apprentissage ne sont pas traitées dans les présents plans d’études cadres. Le principe général de la perméabilité selon l’art. 9 LFPr reste valable − voir 2.3.</a:t>
            </a:r>
          </a:p>
          <a:p>
            <a:pPr eaLnBrk="1" hangingPunct="1"/>
            <a:endParaRPr lang="de-CH" altLang="de-DE" sz="1800" smtClean="0"/>
          </a:p>
          <a:p>
            <a:pPr eaLnBrk="1" hangingPunct="1"/>
            <a:endParaRPr lang="de-DE" altLang="de-DE" sz="2800" smtClean="0"/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409</Words>
  <Application>Microsoft Office PowerPoint</Application>
  <PresentationFormat>Bildschirmpräsentation (4:3)</PresentationFormat>
  <Paragraphs>134</Paragraphs>
  <Slides>16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Arial</vt:lpstr>
      <vt:lpstr>ＭＳ Ｐゴシック</vt:lpstr>
      <vt:lpstr>Leere Präsentation</vt:lpstr>
      <vt:lpstr>PowerPoint-Präsentation</vt:lpstr>
      <vt:lpstr>Plan</vt:lpstr>
      <vt:lpstr>1. Introduction</vt:lpstr>
      <vt:lpstr>1. Introduction</vt:lpstr>
      <vt:lpstr>2. Bases légales</vt:lpstr>
      <vt:lpstr>3. Terminologie</vt:lpstr>
      <vt:lpstr>4. Plan d’études pour le         cours de 40 heures</vt:lpstr>
      <vt:lpstr>4. Plan d’études pour le         cours de 40 heures</vt:lpstr>
      <vt:lpstr>4. Plan d’études pour le         cours de 40 heures</vt:lpstr>
      <vt:lpstr>5. Procédures de qualification</vt:lpstr>
      <vt:lpstr>5. Procédures de qualification</vt:lpstr>
      <vt:lpstr>6. Guide de certification</vt:lpstr>
      <vt:lpstr>6. Guide de certification</vt:lpstr>
      <vt:lpstr>7. Guide pour les      responsables de cours</vt:lpstr>
      <vt:lpstr>8. Groupe de travail</vt:lpstr>
      <vt:lpstr>PowerPoint-Präsentation</vt:lpstr>
    </vt:vector>
  </TitlesOfParts>
  <Company>Jean-Daniel Zufferey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Jean-Daniel Zufferey</dc:creator>
  <cp:lastModifiedBy>Ademi, Zana</cp:lastModifiedBy>
  <cp:revision>65</cp:revision>
  <dcterms:created xsi:type="dcterms:W3CDTF">2006-03-09T13:20:40Z</dcterms:created>
  <dcterms:modified xsi:type="dcterms:W3CDTF">2019-05-21T08:09:31Z</dcterms:modified>
</cp:coreProperties>
</file>